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5" r:id="rId1"/>
  </p:sldMasterIdLst>
  <p:notesMasterIdLst>
    <p:notesMasterId r:id="rId39"/>
  </p:notesMasterIdLst>
  <p:sldIdLst>
    <p:sldId id="258" r:id="rId2"/>
    <p:sldId id="259" r:id="rId3"/>
    <p:sldId id="260" r:id="rId4"/>
    <p:sldId id="261" r:id="rId5"/>
    <p:sldId id="300" r:id="rId6"/>
    <p:sldId id="337" r:id="rId7"/>
    <p:sldId id="464" r:id="rId8"/>
    <p:sldId id="437" r:id="rId9"/>
    <p:sldId id="467" r:id="rId10"/>
    <p:sldId id="463" r:id="rId11"/>
    <p:sldId id="462" r:id="rId12"/>
    <p:sldId id="470" r:id="rId13"/>
    <p:sldId id="461" r:id="rId14"/>
    <p:sldId id="469" r:id="rId15"/>
    <p:sldId id="460" r:id="rId16"/>
    <p:sldId id="459" r:id="rId17"/>
    <p:sldId id="458" r:id="rId18"/>
    <p:sldId id="457" r:id="rId19"/>
    <p:sldId id="456" r:id="rId20"/>
    <p:sldId id="455" r:id="rId21"/>
    <p:sldId id="454" r:id="rId22"/>
    <p:sldId id="453" r:id="rId23"/>
    <p:sldId id="452" r:id="rId24"/>
    <p:sldId id="472" r:id="rId25"/>
    <p:sldId id="451" r:id="rId26"/>
    <p:sldId id="474" r:id="rId27"/>
    <p:sldId id="450" r:id="rId28"/>
    <p:sldId id="449" r:id="rId29"/>
    <p:sldId id="471" r:id="rId30"/>
    <p:sldId id="448" r:id="rId31"/>
    <p:sldId id="447" r:id="rId32"/>
    <p:sldId id="446" r:id="rId33"/>
    <p:sldId id="473" r:id="rId34"/>
    <p:sldId id="445" r:id="rId35"/>
    <p:sldId id="444" r:id="rId36"/>
    <p:sldId id="443" r:id="rId37"/>
    <p:sldId id="476" r:id="rId38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FFFFFF"/>
    <a:srgbClr val="00FFFF"/>
    <a:srgbClr val="00FF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05" autoAdjust="0"/>
    <p:restoredTop sz="84903" autoAdjust="0"/>
  </p:normalViewPr>
  <p:slideViewPr>
    <p:cSldViewPr>
      <p:cViewPr varScale="1">
        <p:scale>
          <a:sx n="95" d="100"/>
          <a:sy n="95" d="100"/>
        </p:scale>
        <p:origin x="744" y="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F63677-DD28-4CDD-9842-25405F25DBF9}" type="datetimeFigureOut">
              <a:rPr lang="ru-RU" smtClean="0"/>
              <a:t>09.12.2020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E2216D-17FE-4518-9D57-BA75B747A9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88080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5A3614-4CC7-4322-9E7F-6A5B12221A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276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ADEDDC-90F5-4E13-91EE-46195279E0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6708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0F49BB-66E6-479F-91C8-533DAE16D4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9841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0EF81A-07A8-4207-AC2F-7E4817A8E8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6358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723FC5-F27D-417C-802A-CA79907453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6452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47D347-4DD6-4270-B0E9-F0A297604D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0763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1C8B17-D069-4ED5-98BA-6A16B49D47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75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8F6F4B-2595-4322-A72B-6B14DBED15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3724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0147B2-3863-46C1-BCC1-DFBDEFF4A2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3878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A8F091-0229-4F0F-9B40-92FDC8D589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984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E1AACA-14DD-4D8C-AF47-F654AF60A7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99039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fld id="{FE37DFF5-B3FD-4F03-91D8-0A5CD546E7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>
                <a:solidFill>
                  <a:srgbClr val="FF0000"/>
                </a:solidFill>
                <a:latin typeface="Times New Roman" pitchFamily="18" charset="0"/>
              </a:rPr>
              <a:t/>
            </a:r>
            <a:br>
              <a:rPr lang="ru-RU" sz="3600" b="1">
                <a:solidFill>
                  <a:srgbClr val="FF0000"/>
                </a:solidFill>
                <a:latin typeface="Times New Roman" pitchFamily="18" charset="0"/>
              </a:rPr>
            </a:br>
            <a:endParaRPr lang="ru-RU" sz="4000" b="1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4000" b="1" dirty="0">
                <a:latin typeface="Times New Roman" pitchFamily="18" charset="0"/>
              </a:rPr>
              <a:t>	</a:t>
            </a:r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Электроэнергетический факультет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endParaRPr lang="ru-RU" sz="4000" b="1" dirty="0">
              <a:latin typeface="Times New Roman" pitchFamily="18" charset="0"/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4000" b="1" dirty="0">
                <a:latin typeface="Times New Roman" pitchFamily="18" charset="0"/>
              </a:rPr>
              <a:t>	</a:t>
            </a:r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Кафедра электроснабжения и эксплуатации электрооборудования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	</a:t>
            </a:r>
            <a:r>
              <a:rPr lang="ru-RU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Учебная дисциплина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	ЭКСПЛУАТАЦИЯ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СИСТЕМ ЭЛЕКТРОСНАБЖЕНИЯ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		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0" lvl="0" indent="0" eaLnBrk="1" hangingPunct="1">
              <a:spcBef>
                <a:spcPts val="0"/>
              </a:spcBef>
              <a:buNone/>
              <a:defRPr/>
            </a:pPr>
            <a:r>
              <a:rPr lang="ru-RU" sz="3600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А</a:t>
            </a:r>
            <a:r>
              <a:rPr lang="ru-RU" sz="36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 Достоинства и недостатки </a:t>
            </a:r>
            <a:r>
              <a:rPr lang="ru-RU" sz="3600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АБО.</a:t>
            </a:r>
            <a:endParaRPr lang="ru-RU" sz="3600" b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0" lvl="0" indent="0" eaLnBrk="1" hangingPunct="1">
              <a:spcBef>
                <a:spcPts val="0"/>
              </a:spcBef>
              <a:buNone/>
              <a:defRPr/>
            </a:pP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По теории «</a:t>
            </a:r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двойной сульфатации пластин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» при разряде кислотных 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АБО 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активная масса электродов превращается в сульфат свинца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(</a:t>
            </a: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P</a:t>
            </a:r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2</a:t>
            </a: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SO</a:t>
            </a:r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4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)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а при заряде - наоборот в активную массу. </a:t>
            </a:r>
          </a:p>
          <a:p>
            <a:pPr marL="0" lvl="0" indent="0" eaLnBrk="1" hangingPunct="1">
              <a:spcBef>
                <a:spcPts val="0"/>
              </a:spcBef>
              <a:buNone/>
              <a:defRPr/>
            </a:pPr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Необходимо контролировать: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уровень и плотность электролита;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доливку дистиллированной воды;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удаление солей;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ru-RU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уравнительные заряды.</a:t>
            </a:r>
          </a:p>
          <a:p>
            <a:pPr marL="0" lvl="0" indent="0" eaLnBrk="1" hangingPunct="1">
              <a:spcBef>
                <a:spcPts val="0"/>
              </a:spcBef>
              <a:buNone/>
              <a:defRPr/>
            </a:pP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01432855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0" lvl="0" indent="0" eaLnBrk="1" hangingPunct="1">
              <a:spcBef>
                <a:spcPts val="0"/>
              </a:spcBef>
              <a:buNone/>
              <a:defRPr/>
            </a:pPr>
            <a:r>
              <a:rPr lang="ru-RU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Принцип безуходности </a:t>
            </a:r>
            <a:r>
              <a:rPr lang="ru-RU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АБЗ:</a:t>
            </a:r>
            <a:endParaRPr lang="ru-RU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0" lvl="0" indent="0" eaLnBrk="1" hangingPunct="1">
              <a:spcBef>
                <a:spcPts val="0"/>
              </a:spcBef>
              <a:buNone/>
              <a:defRPr/>
            </a:pPr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•материалы с малыми примесями;</a:t>
            </a:r>
          </a:p>
          <a:p>
            <a:pPr marL="0" lvl="0" indent="0" eaLnBrk="1" hangingPunct="1">
              <a:spcBef>
                <a:spcPts val="0"/>
              </a:spcBef>
              <a:buNone/>
              <a:defRPr/>
            </a:pPr>
            <a:r>
              <a:rPr lang="ru-RU" sz="44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•малосурьмянные сплавы;</a:t>
            </a:r>
          </a:p>
          <a:p>
            <a:pPr marL="0" lvl="0" indent="0" eaLnBrk="1" hangingPunct="1">
              <a:spcBef>
                <a:spcPts val="0"/>
              </a:spcBef>
              <a:buNone/>
              <a:defRPr/>
            </a:pPr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•</a:t>
            </a:r>
            <a:r>
              <a:rPr lang="ru-R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абсорбирование электролита </a:t>
            </a:r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путем микропористой сепарации или загущением для прохода кислорода;</a:t>
            </a:r>
          </a:p>
          <a:p>
            <a:pPr marL="0" lvl="0" indent="0" eaLnBrk="1" hangingPunct="1">
              <a:spcBef>
                <a:spcPts val="0"/>
              </a:spcBef>
              <a:buNone/>
              <a:defRPr/>
            </a:pPr>
            <a:r>
              <a:rPr lang="ru-RU" sz="4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•применение клапанов;</a:t>
            </a:r>
          </a:p>
          <a:p>
            <a:pPr marL="0" lvl="0" indent="0" eaLnBrk="1" hangingPunct="1">
              <a:spcBef>
                <a:spcPts val="0"/>
              </a:spcBef>
              <a:buNone/>
              <a:defRPr/>
            </a:pPr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•</a:t>
            </a:r>
            <a:r>
              <a:rPr lang="ru-R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режим заряда </a:t>
            </a:r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без повышенного </a:t>
            </a:r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газообразования.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0795812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0" lvl="0" indent="0" eaLnBrk="1" hangingPunct="1">
              <a:spcBef>
                <a:spcPts val="0"/>
              </a:spcBef>
              <a:buNone/>
              <a:defRPr/>
            </a:pP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858"/>
            <a:ext cx="8686800" cy="6540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636775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0" lvl="0" indent="0" eaLnBrk="1" hangingPunct="1">
              <a:spcBef>
                <a:spcPts val="0"/>
              </a:spcBef>
              <a:buNone/>
              <a:defRPr/>
            </a:pPr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При выборе </a:t>
            </a: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АБЗ </a:t>
            </a:r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учитывают: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режим разряда;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отдаваемую емкость;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размещение;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особенности эксплуатации;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срок службы;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стоимость.</a:t>
            </a:r>
          </a:p>
          <a:p>
            <a:pPr marL="0" lvl="0" indent="0" eaLnBrk="1" hangingPunct="1">
              <a:spcBef>
                <a:spcPts val="0"/>
              </a:spcBef>
              <a:buNone/>
              <a:defRPr/>
            </a:pPr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По величине занимаемой площади </a:t>
            </a: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и </a:t>
            </a:r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затратам на эксплуатацию преимущество </a:t>
            </a: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за </a:t>
            </a: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АБЗ</a:t>
            </a: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 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0" indent="0" eaLnBrk="1" hangingPunct="1">
              <a:spcBef>
                <a:spcPts val="0"/>
              </a:spcBef>
              <a:buNone/>
              <a:defRPr/>
            </a:pPr>
            <a:endParaRPr lang="ru-RU" sz="4000" b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3774858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0" lvl="0" indent="0" eaLnBrk="1" hangingPunct="1">
              <a:spcBef>
                <a:spcPts val="0"/>
              </a:spcBef>
              <a:buNone/>
              <a:defRPr/>
            </a:pP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271733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0" lvl="0" indent="0" eaLnBrk="1" hangingPunct="1">
              <a:spcBef>
                <a:spcPts val="0"/>
              </a:spcBef>
              <a:buNone/>
              <a:defRPr/>
            </a:pP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Срок </a:t>
            </a:r>
            <a:r>
              <a:rPr lang="ru-R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службы </a:t>
            </a: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АБО </a:t>
            </a:r>
            <a:r>
              <a:rPr lang="ru-R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с электродами: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большими - 20 лет и более;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трубчатыми - 16 … 18 лет;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намазными - 1 … 12 лет. </a:t>
            </a:r>
          </a:p>
          <a:p>
            <a:pPr marL="0" lvl="0" indent="0" eaLnBrk="1" hangingPunct="1">
              <a:spcBef>
                <a:spcPts val="0"/>
              </a:spcBef>
              <a:buNone/>
              <a:defRPr/>
            </a:pP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АБЗ </a:t>
            </a:r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не менее 15 лет. </a:t>
            </a:r>
          </a:p>
          <a:p>
            <a:pPr marL="0" lvl="0" indent="0" eaLnBrk="1" hangingPunct="1">
              <a:spcBef>
                <a:spcPts val="0"/>
              </a:spcBef>
              <a:buNone/>
              <a:defRPr/>
            </a:pP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По стоимости 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АБО: </a:t>
            </a: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большой поверхностью электродов, трубчатые, намазные. </a:t>
            </a:r>
          </a:p>
          <a:p>
            <a:pPr marL="0" lvl="0" indent="0" eaLnBrk="1" hangingPunct="1">
              <a:spcBef>
                <a:spcPts val="0"/>
              </a:spcBef>
              <a:buNone/>
              <a:defRPr/>
            </a:pP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АБЗ </a:t>
            </a:r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имеют большую стоимость, чем </a:t>
            </a: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АБО.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8514247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0" lvl="0" indent="0" eaLnBrk="1" hangingPunct="1">
              <a:spcBef>
                <a:spcPts val="0"/>
              </a:spcBef>
              <a:buNone/>
              <a:defRPr/>
            </a:pPr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Б. Ввод и режимы заряда АБ.</a:t>
            </a:r>
          </a:p>
          <a:p>
            <a:pPr marL="0" lvl="0" indent="0" eaLnBrk="1" hangingPunct="1">
              <a:spcBef>
                <a:spcPts val="0"/>
              </a:spcBef>
              <a:buNone/>
              <a:defRPr/>
            </a:pPr>
            <a:r>
              <a:rPr lang="ru-RU" sz="4000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АБО </a:t>
            </a:r>
            <a:r>
              <a:rPr lang="ru-RU" sz="40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поставляют </a:t>
            </a: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в сухозаряженном состоянии, без электролита, с пробками. </a:t>
            </a:r>
            <a:r>
              <a:rPr lang="ru-RU" sz="4000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АБО </a:t>
            </a:r>
            <a:r>
              <a:rPr lang="ru-RU" sz="40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в сухом виде</a:t>
            </a: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не имеют электрической проводимости. </a:t>
            </a:r>
          </a:p>
          <a:p>
            <a:pPr marL="0" lvl="0" indent="0" eaLnBrk="1" hangingPunct="1">
              <a:spcBef>
                <a:spcPts val="0"/>
              </a:spcBef>
              <a:buNone/>
              <a:defRPr/>
            </a:pPr>
            <a:r>
              <a:rPr lang="ru-RU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АБЗ </a:t>
            </a:r>
            <a:r>
              <a:rPr lang="ru-RU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- в заряженном состоянии, </a:t>
            </a: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заполненные электролитом и готовые к эксплуатации. </a:t>
            </a:r>
          </a:p>
          <a:p>
            <a:pPr marL="0" lvl="0" indent="0" eaLnBrk="1" hangingPunct="1">
              <a:spcBef>
                <a:spcPts val="0"/>
              </a:spcBef>
              <a:buNone/>
              <a:defRPr/>
            </a:pPr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Для </a:t>
            </a: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АБО </a:t>
            </a:r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необходимо: приготовить, залить электролит и провести заряд.</a:t>
            </a:r>
          </a:p>
        </p:txBody>
      </p:sp>
    </p:spTree>
    <p:extLst>
      <p:ext uri="{BB962C8B-B14F-4D97-AF65-F5344CB8AC3E}">
        <p14:creationId xmlns:p14="http://schemas.microsoft.com/office/powerpoint/2010/main" val="4250535918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0" lvl="0" indent="0" eaLnBrk="1" hangingPunct="1">
              <a:spcBef>
                <a:spcPts val="0"/>
              </a:spcBef>
              <a:buNone/>
              <a:defRPr/>
            </a:pPr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Для </a:t>
            </a: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АБО </a:t>
            </a:r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плотность электролита </a:t>
            </a:r>
          </a:p>
          <a:p>
            <a:pPr marL="0" lvl="0" indent="0" eaLnBrk="1" hangingPunct="1">
              <a:spcBef>
                <a:spcPts val="0"/>
              </a:spcBef>
              <a:buNone/>
              <a:defRPr/>
            </a:pPr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1,24 ± 0,005 Г/см3 при 20 °С. </a:t>
            </a:r>
          </a:p>
          <a:p>
            <a:pPr marL="0" lvl="0" indent="0" eaLnBrk="1" hangingPunct="1">
              <a:spcBef>
                <a:spcPts val="0"/>
              </a:spcBef>
              <a:buNone/>
              <a:defRPr/>
            </a:pP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Приводить к плотности при 20°С </a:t>
            </a:r>
          </a:p>
          <a:p>
            <a:pPr marL="0" lvl="0" indent="0" eaLnBrk="1" hangingPunct="1">
              <a:spcBef>
                <a:spcPts val="0"/>
              </a:spcBef>
              <a:buNone/>
              <a:defRPr/>
            </a:pP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0" lvl="0" indent="0" eaLnBrk="1" hangingPunct="1">
              <a:spcBef>
                <a:spcPts val="0"/>
              </a:spcBef>
              <a:buNone/>
              <a:defRPr/>
            </a:pP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0" lvl="0" indent="0" eaLnBrk="1" hangingPunct="1">
              <a:spcBef>
                <a:spcPts val="0"/>
              </a:spcBef>
              <a:buNone/>
              <a:defRPr/>
            </a:pP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	 - плотность при 20°С;</a:t>
            </a:r>
          </a:p>
          <a:p>
            <a:pPr marL="0" lvl="0" indent="0" eaLnBrk="1" hangingPunct="1">
              <a:spcBef>
                <a:spcPts val="0"/>
              </a:spcBef>
              <a:buNone/>
              <a:defRPr/>
            </a:pP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	 - плотность при температуре t;</a:t>
            </a:r>
          </a:p>
          <a:p>
            <a:pPr marL="0" lvl="0" indent="0" eaLnBrk="1" hangingPunct="1">
              <a:spcBef>
                <a:spcPts val="0"/>
              </a:spcBef>
              <a:buNone/>
              <a:defRPr/>
            </a:pPr>
            <a:endParaRPr lang="ru-RU" sz="4000" dirty="0">
              <a:solidFill>
                <a:srgbClr val="0066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0" lvl="0" indent="0" eaLnBrk="1" hangingPunct="1">
              <a:spcBef>
                <a:spcPts val="0"/>
              </a:spcBef>
              <a:buNone/>
              <a:defRPr/>
            </a:pPr>
            <a:r>
              <a:rPr lang="ru-RU" sz="4000" dirty="0">
                <a:solidFill>
                  <a:srgbClr val="0066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 </a:t>
            </a:r>
            <a:r>
              <a:rPr lang="ru-RU" sz="40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- коэффициент изменения плотности с изменением температуры на 1°С.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1981200"/>
            <a:ext cx="4959072" cy="89655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540" y="2877756"/>
            <a:ext cx="1066800" cy="83343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540" y="3711192"/>
            <a:ext cx="8382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883716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0" lvl="0" indent="0" eaLnBrk="1" hangingPunct="1">
              <a:spcBef>
                <a:spcPts val="0"/>
              </a:spcBef>
              <a:buNone/>
              <a:defRPr/>
            </a:pPr>
            <a:r>
              <a:rPr lang="ru-RU" sz="36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Температура электролита - не выше 35°С. </a:t>
            </a:r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Запрещается заливка электролита с температурой ниже 5 °С и выше 35 °С. 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Через 30 мин. после заливки проверяют температуру в каждом 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АБО, 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а через 60 мин плотность и записывают журнале. </a:t>
            </a:r>
          </a:p>
          <a:p>
            <a:pPr marL="0" lvl="0" indent="0" eaLnBrk="1" hangingPunct="1">
              <a:spcBef>
                <a:spcPts val="0"/>
              </a:spcBef>
              <a:buNone/>
              <a:defRPr/>
            </a:pP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АБО </a:t>
            </a: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оставляют на 2 … 4 часа для полной пропитки электродов. 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Время после заливки до начала заряда не более 15 ч (</a:t>
            </a:r>
            <a:r>
              <a:rPr lang="ru-RU" sz="36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сульфатация пластин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val="2836965781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0" lvl="0" indent="0" eaLnBrk="1" hangingPunct="1">
              <a:spcBef>
                <a:spcPts val="0"/>
              </a:spcBef>
              <a:buNone/>
              <a:defRPr/>
            </a:pPr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Выбор режимов заряда АБ определяют критериями:</a:t>
            </a:r>
          </a:p>
          <a:p>
            <a:pPr marL="0" lvl="0" indent="0" eaLnBrk="1" hangingPunct="1">
              <a:spcBef>
                <a:spcPts val="0"/>
              </a:spcBef>
              <a:buNone/>
              <a:defRPr/>
            </a:pP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0" lvl="0" indent="0" eaLnBrk="1" hangingPunct="1">
              <a:spcBef>
                <a:spcPts val="0"/>
              </a:spcBef>
              <a:buNone/>
              <a:defRPr/>
            </a:pP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•количеством и длительностью перерывов в электроснабжении;</a:t>
            </a:r>
          </a:p>
          <a:p>
            <a:pPr marL="0" lvl="0" indent="0" eaLnBrk="1" hangingPunct="1">
              <a:spcBef>
                <a:spcPts val="0"/>
              </a:spcBef>
              <a:buNone/>
              <a:defRPr/>
            </a:pPr>
            <a:r>
              <a:rPr lang="ru-RU" sz="40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•необходимой величиной требуемого аккумуляторного резерва;</a:t>
            </a:r>
          </a:p>
          <a:p>
            <a:pPr marL="0" lvl="0" indent="0" eaLnBrk="1" hangingPunct="1">
              <a:spcBef>
                <a:spcPts val="0"/>
              </a:spcBef>
              <a:buNone/>
              <a:defRPr/>
            </a:pP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•функциональными возможностями выпрямительных устройств (ВУ).</a:t>
            </a:r>
          </a:p>
          <a:p>
            <a:pPr marL="0" lvl="0" indent="0" eaLnBrk="1" hangingPunct="1">
              <a:spcBef>
                <a:spcPts val="0"/>
              </a:spcBef>
              <a:buNone/>
              <a:defRPr/>
            </a:pP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2291820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457200"/>
            <a:ext cx="9144000" cy="6400800"/>
          </a:xfrm>
        </p:spPr>
        <p:txBody>
          <a:bodyPr/>
          <a:lstStyle/>
          <a:p>
            <a:pPr eaLnBrk="1" hangingPunct="1"/>
            <a:r>
              <a:rPr lang="ru-RU" b="1">
                <a:solidFill>
                  <a:srgbClr val="FF0000"/>
                </a:solidFill>
                <a:latin typeface="Times New Roman" panose="02020603050405020304" pitchFamily="18" charset="0"/>
              </a:rPr>
              <a:t/>
            </a:r>
            <a:br>
              <a:rPr lang="ru-RU" b="1">
                <a:solidFill>
                  <a:srgbClr val="FF0000"/>
                </a:solidFill>
                <a:latin typeface="Times New Roman" panose="02020603050405020304" pitchFamily="18" charset="0"/>
              </a:rPr>
            </a:br>
            <a:endParaRPr lang="ru-RU" sz="48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>
              <a:defRPr/>
            </a:pPr>
            <a:endParaRPr lang="ru-RU" sz="4000" b="1" dirty="0">
              <a:solidFill>
                <a:srgbClr val="0066FF"/>
              </a:solidFill>
              <a:latin typeface="Times New Roman" pitchFamily="18" charset="0"/>
            </a:endParaRPr>
          </a:p>
          <a:p>
            <a:pPr eaLnBrk="1" hangingPunct="1">
              <a:defRPr/>
            </a:pPr>
            <a:r>
              <a:rPr lang="ru-RU" sz="4000" b="1" dirty="0">
                <a:solidFill>
                  <a:srgbClr val="0066FF"/>
                </a:solidFill>
                <a:latin typeface="Times New Roman" pitchFamily="18" charset="0"/>
              </a:rPr>
              <a:t>РАЗДЕЛ II</a:t>
            </a:r>
          </a:p>
          <a:p>
            <a:pPr eaLnBrk="1" hangingPunct="1">
              <a:defRPr/>
            </a:pPr>
            <a:r>
              <a:rPr lang="ru-RU" sz="4000" b="1" dirty="0">
                <a:solidFill>
                  <a:srgbClr val="0066FF"/>
                </a:solidFill>
                <a:latin typeface="Times New Roman" pitchFamily="18" charset="0"/>
              </a:rPr>
              <a:t>  ТЕХНИЧЕСКАЯ ЭКСПЛУАТАЦИЯ ЭЛЕМЕНТОВ СЭС</a:t>
            </a:r>
          </a:p>
          <a:p>
            <a:pPr eaLnBrk="1" hangingPunct="1">
              <a:buFont typeface="Arial" charset="0"/>
              <a:buNone/>
              <a:defRPr/>
            </a:pPr>
            <a:endParaRPr lang="ru-RU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eaLnBrk="1" hangingPunct="1">
              <a:buFont typeface="Arial" charset="0"/>
              <a:buNone/>
              <a:defRPr/>
            </a:pPr>
            <a:r>
              <a:rPr lang="ru-R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ЛЕКЦИЯ № 15</a:t>
            </a:r>
          </a:p>
          <a:p>
            <a:pPr eaLnBrk="1" hangingPunct="1">
              <a:defRPr/>
            </a:pPr>
            <a:r>
              <a:rPr lang="ru-R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Эксплуатация аккумуляторных</a:t>
            </a:r>
          </a:p>
          <a:p>
            <a:pPr eaLnBrk="1" hangingPunct="1">
              <a:defRPr/>
            </a:pPr>
            <a:r>
              <a:rPr lang="ru-R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батарей (АБ)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0" lvl="0" indent="0" eaLnBrk="1" hangingPunct="1">
              <a:spcBef>
                <a:spcPts val="0"/>
              </a:spcBef>
              <a:buNone/>
              <a:defRPr/>
            </a:pPr>
            <a:r>
              <a:rPr lang="ru-R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При частых зарядах повышенным напряжением </a:t>
            </a: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у 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АБО </a:t>
            </a: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сокращается срок службы из-за безвозвратной потери воды. </a:t>
            </a:r>
          </a:p>
          <a:p>
            <a:pPr marL="0" lvl="0" indent="0" eaLnBrk="1" hangingPunct="1">
              <a:spcBef>
                <a:spcPts val="0"/>
              </a:spcBef>
              <a:buNone/>
              <a:defRPr/>
            </a:pPr>
            <a:r>
              <a:rPr lang="ru-RU" sz="40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ВУ для заряда </a:t>
            </a:r>
            <a:r>
              <a:rPr lang="ru-RU" sz="4000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АБО </a:t>
            </a:r>
            <a:r>
              <a:rPr lang="ru-RU" sz="40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должны иметь мощность:</a:t>
            </a:r>
          </a:p>
          <a:p>
            <a:pPr marL="0" lvl="0" indent="0" eaLnBrk="1" hangingPunct="1">
              <a:spcBef>
                <a:spcPts val="0"/>
              </a:spcBef>
              <a:buNone/>
              <a:defRPr/>
            </a:pPr>
            <a:endParaRPr lang="ru-RU" sz="4000" b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0" lvl="0" indent="0" eaLnBrk="1" hangingPunct="1">
              <a:spcBef>
                <a:spcPts val="0"/>
              </a:spcBef>
              <a:buNone/>
              <a:defRPr/>
            </a:pP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</a:p>
          <a:p>
            <a:pPr marL="0" lvl="0" indent="0" eaLnBrk="1" hangingPunct="1">
              <a:spcBef>
                <a:spcPts val="0"/>
              </a:spcBef>
              <a:buNone/>
              <a:defRPr/>
            </a:pP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Нестабильность выходного напряжения в режиме подзаряда  не более ± 1%.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3962400"/>
            <a:ext cx="5047494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069858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0" lvl="0" indent="0" eaLnBrk="1" hangingPunct="1">
              <a:spcBef>
                <a:spcPts val="0"/>
              </a:spcBef>
              <a:buNone/>
              <a:defRPr/>
            </a:pP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Режимы заряда </a:t>
            </a: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АБО: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0" lvl="0" indent="0" eaLnBrk="1" hangingPunct="1">
              <a:spcBef>
                <a:spcPts val="0"/>
              </a:spcBef>
              <a:buNone/>
              <a:defRPr/>
            </a:pPr>
            <a:r>
              <a:rPr lang="ru-RU" sz="36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1. При постоянном токе. 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Заряд </a:t>
            </a:r>
            <a:r>
              <a:rPr lang="ru-RU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Iз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= 0,15 С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10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до 2,23 … 2,35В на элемент. Затем ток снижают до </a:t>
            </a:r>
            <a:r>
              <a:rPr lang="ru-RU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Iз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= 0,05 С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10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и заряжают до постоянства напряжения и плотности электролита в течение 2 часов. При этом </a:t>
            </a:r>
            <a:r>
              <a:rPr lang="ru-RU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Uкз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= 2,6 … 2,75 В (</a:t>
            </a: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С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10</a:t>
            </a: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– емкость АБ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).</a:t>
            </a:r>
          </a:p>
          <a:p>
            <a:pPr marL="0" lvl="0" indent="0" eaLnBrk="1" hangingPunct="1">
              <a:spcBef>
                <a:spcPts val="0"/>
              </a:spcBef>
              <a:buNone/>
              <a:defRPr/>
            </a:pP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2. Падающим током. 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Заряд </a:t>
            </a:r>
            <a:r>
              <a:rPr lang="ru-RU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Iз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 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0,25 С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10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 Признак окончания заряда - постоянство напряжения и плотности электролита в течение 2 ч.</a:t>
            </a:r>
          </a:p>
        </p:txBody>
      </p:sp>
    </p:spTree>
    <p:extLst>
      <p:ext uri="{BB962C8B-B14F-4D97-AF65-F5344CB8AC3E}">
        <p14:creationId xmlns:p14="http://schemas.microsoft.com/office/powerpoint/2010/main" val="788737084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0" lvl="0" indent="0" eaLnBrk="1" hangingPunct="1">
              <a:spcBef>
                <a:spcPts val="0"/>
              </a:spcBef>
              <a:buNone/>
              <a:defRPr/>
            </a:pPr>
            <a:r>
              <a:rPr lang="ru-RU" sz="40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3. Модифицированный заряд в 2 ступени: </a:t>
            </a:r>
            <a:endParaRPr lang="ru-RU" sz="4000" b="1" dirty="0" smtClean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0" lvl="0" indent="0" eaLnBrk="1" hangingPunct="1">
              <a:spcBef>
                <a:spcPts val="0"/>
              </a:spcBef>
              <a:buNone/>
              <a:defRPr/>
            </a:pP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1 </a:t>
            </a: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- током </a:t>
            </a:r>
            <a:r>
              <a:rPr lang="ru-RU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Iз</a:t>
            </a: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= 0,1 … 0,3 С10 до 2,35 В на элемент;</a:t>
            </a:r>
          </a:p>
          <a:p>
            <a:pPr marL="0" lvl="0" indent="0" eaLnBrk="1" hangingPunct="1">
              <a:spcBef>
                <a:spcPts val="0"/>
              </a:spcBef>
              <a:buNone/>
              <a:defRPr/>
            </a:pPr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2 </a:t>
            </a: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– при постоянном 2,23 В на элемент. Ток падает. Через 36ч. АБ заряжается.</a:t>
            </a:r>
          </a:p>
          <a:p>
            <a:pPr marL="0" lvl="0" indent="0" eaLnBrk="1" hangingPunct="1">
              <a:spcBef>
                <a:spcPts val="0"/>
              </a:spcBef>
              <a:buNone/>
              <a:defRPr/>
            </a:pPr>
            <a:r>
              <a:rPr lang="ru-RU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4. </a:t>
            </a:r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Заряд при постоянном напряжении. </a:t>
            </a: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Напряжение поддерживается 2,23 </a:t>
            </a:r>
            <a:r>
              <a:rPr lang="ru-RU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 </a:t>
            </a: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1% на элемент.</a:t>
            </a:r>
          </a:p>
        </p:txBody>
      </p:sp>
    </p:spTree>
    <p:extLst>
      <p:ext uri="{BB962C8B-B14F-4D97-AF65-F5344CB8AC3E}">
        <p14:creationId xmlns:p14="http://schemas.microsoft.com/office/powerpoint/2010/main" val="1543811245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0" lvl="0" indent="0" eaLnBrk="1" hangingPunct="1">
              <a:spcBef>
                <a:spcPts val="0"/>
              </a:spcBef>
              <a:buNone/>
              <a:defRPr/>
            </a:pP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Виды заряда </a:t>
            </a: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АБЗ: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eaLnBrk="1" hangingPunct="1">
              <a:spcBef>
                <a:spcPts val="0"/>
              </a:spcBef>
              <a:defRPr/>
            </a:pP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при стабилизации подзарядного напряжения;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ru-RU" sz="36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ускоренный заряд при стабилизации повышенного напряжения;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дозаряд во время хранения.</a:t>
            </a:r>
          </a:p>
          <a:p>
            <a:pPr marL="0" lvl="0" indent="0" eaLnBrk="1" hangingPunct="1">
              <a:spcBef>
                <a:spcPts val="0"/>
              </a:spcBef>
              <a:buNone/>
              <a:defRPr/>
            </a:pPr>
            <a:r>
              <a:rPr lang="ru-RU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Перед зарядом </a:t>
            </a:r>
            <a:r>
              <a:rPr lang="ru-RU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АБЗ </a:t>
            </a:r>
            <a:r>
              <a:rPr lang="ru-RU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выдерживают 6 часов. </a:t>
            </a: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Признак окончания заряда АБ 1-м режимом 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- снижение зарядного тока до 1мА на 1 А час номинальной емкости и ее стабилизация в течение 3 ч заряда.</a:t>
            </a:r>
          </a:p>
        </p:txBody>
      </p:sp>
    </p:spTree>
    <p:extLst>
      <p:ext uri="{BB962C8B-B14F-4D97-AF65-F5344CB8AC3E}">
        <p14:creationId xmlns:p14="http://schemas.microsoft.com/office/powerpoint/2010/main" val="4059455182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0" lvl="0" indent="0" algn="ctr" eaLnBrk="1" hangingPunct="1">
              <a:spcBef>
                <a:spcPts val="0"/>
              </a:spcBef>
              <a:buNone/>
              <a:defRPr/>
            </a:pP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УСТРОЙСТВО </a:t>
            </a: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ДЛЯ ЗАРЯДА АБО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800100"/>
            <a:ext cx="8534400" cy="5762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222260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0" lvl="0" indent="0" eaLnBrk="1" hangingPunct="1">
              <a:spcBef>
                <a:spcPts val="0"/>
              </a:spcBef>
              <a:buNone/>
              <a:defRPr/>
            </a:pPr>
            <a:r>
              <a:rPr lang="ru-RU" sz="40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После контрольного разряда </a:t>
            </a:r>
            <a:r>
              <a:rPr lang="ru-RU" sz="4000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АБО </a:t>
            </a:r>
            <a:r>
              <a:rPr lang="ru-RU" sz="40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заряжают. </a:t>
            </a: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При признаках окончания заряда измеряют напряжение элементов и плотность электролита.</a:t>
            </a:r>
          </a:p>
          <a:p>
            <a:pPr marL="0" lvl="0" indent="0" eaLnBrk="1" hangingPunct="1">
              <a:spcBef>
                <a:spcPts val="0"/>
              </a:spcBef>
              <a:buNone/>
              <a:defRPr/>
            </a:pPr>
            <a:r>
              <a:rPr lang="ru-RU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Перед вводом </a:t>
            </a:r>
            <a:r>
              <a:rPr lang="ru-RU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АБО </a:t>
            </a:r>
            <a:r>
              <a:rPr lang="ru-RU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на 10 … 15мин разряжают током нагрузки и проверяют качество всех соединений по допустимому падению напряжения и по нагреву</a:t>
            </a: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</a:p>
          <a:p>
            <a:pPr marL="0" lvl="0" indent="0" eaLnBrk="1" hangingPunct="1">
              <a:spcBef>
                <a:spcPts val="0"/>
              </a:spcBef>
              <a:buNone/>
              <a:defRPr/>
            </a:pPr>
            <a:r>
              <a:rPr lang="ru-R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На вводимую в действие </a:t>
            </a: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АБО и АБЗ </a:t>
            </a:r>
            <a:r>
              <a:rPr lang="ru-R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заводят аккумуляторный журнал.</a:t>
            </a:r>
          </a:p>
        </p:txBody>
      </p:sp>
    </p:spTree>
    <p:extLst>
      <p:ext uri="{BB962C8B-B14F-4D97-AF65-F5344CB8AC3E}">
        <p14:creationId xmlns:p14="http://schemas.microsoft.com/office/powerpoint/2010/main" val="3357155111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0" lvl="0" indent="0" eaLnBrk="1" hangingPunct="1">
              <a:spcBef>
                <a:spcPts val="0"/>
              </a:spcBef>
              <a:buNone/>
              <a:defRPr/>
            </a:pP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В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2000"/>
            <a:ext cx="9067800" cy="5985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650811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0" lvl="0" indent="0" algn="ctr" eaLnBrk="1" hangingPunct="1">
              <a:spcBef>
                <a:spcPts val="0"/>
              </a:spcBef>
              <a:buNone/>
              <a:defRPr/>
            </a:pPr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2. Техническое обслуживание.</a:t>
            </a:r>
          </a:p>
          <a:p>
            <a:pPr marL="0" lvl="0" indent="0" eaLnBrk="1" hangingPunct="1">
              <a:spcBef>
                <a:spcPts val="0"/>
              </a:spcBef>
              <a:buNone/>
              <a:defRPr/>
            </a:pP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Текущие ремонты 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АБО </a:t>
            </a: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при необходимости, но не реже 1 раза в год.</a:t>
            </a:r>
          </a:p>
          <a:p>
            <a:pPr marL="0" lvl="0" indent="0" eaLnBrk="1" hangingPunct="1">
              <a:spcBef>
                <a:spcPts val="0"/>
              </a:spcBef>
              <a:buNone/>
              <a:defRPr/>
            </a:pPr>
            <a:r>
              <a:rPr lang="ru-RU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Осмотры </a:t>
            </a:r>
            <a:r>
              <a:rPr lang="ru-RU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АБО </a:t>
            </a:r>
            <a:r>
              <a:rPr lang="ru-RU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по утвержденному графику - не реже 1 раза в месяц.</a:t>
            </a:r>
          </a:p>
          <a:p>
            <a:pPr marL="0" lvl="0" indent="0" eaLnBrk="1" hangingPunct="1">
              <a:spcBef>
                <a:spcPts val="0"/>
              </a:spcBef>
              <a:buNone/>
              <a:defRPr/>
            </a:pPr>
            <a:r>
              <a:rPr lang="ru-RU" sz="40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Плановый осмотр:</a:t>
            </a:r>
          </a:p>
          <a:p>
            <a:pPr marL="0" lvl="0" indent="0" eaLnBrk="1" hangingPunct="1">
              <a:spcBef>
                <a:spcPts val="0"/>
              </a:spcBef>
              <a:buNone/>
              <a:defRPr/>
            </a:pP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•напряжение, плотность и температура электролита (контрольные 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АБО);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0" lvl="0" indent="0" eaLnBrk="1" hangingPunct="1">
              <a:spcBef>
                <a:spcPts val="0"/>
              </a:spcBef>
              <a:buNone/>
              <a:defRPr/>
            </a:pPr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•напряжение и ток подзаряда;</a:t>
            </a:r>
          </a:p>
          <a:p>
            <a:pPr marL="0" lvl="0" indent="0" eaLnBrk="1" hangingPunct="1">
              <a:spcBef>
                <a:spcPts val="0"/>
              </a:spcBef>
              <a:buNone/>
              <a:defRPr/>
            </a:pP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•уровень электролита;</a:t>
            </a:r>
          </a:p>
        </p:txBody>
      </p:sp>
    </p:spTree>
    <p:extLst>
      <p:ext uri="{BB962C8B-B14F-4D97-AF65-F5344CB8AC3E}">
        <p14:creationId xmlns:p14="http://schemas.microsoft.com/office/powerpoint/2010/main" val="402773089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0" indent="0" eaLnBrk="1" hangingPunct="1">
              <a:spcBef>
                <a:spcPts val="0"/>
              </a:spcBef>
              <a:buNone/>
              <a:defRPr/>
            </a:pPr>
            <a:r>
              <a:rPr lang="ru-RU" sz="36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•целостность, чистота, стеллажей и пола;</a:t>
            </a:r>
          </a:p>
          <a:p>
            <a:pPr marL="0" lvl="0" indent="0" eaLnBrk="1" hangingPunct="1">
              <a:spcBef>
                <a:spcPts val="0"/>
              </a:spcBef>
              <a:buNone/>
              <a:defRPr/>
            </a:pP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•вентиляция и отопление;</a:t>
            </a:r>
          </a:p>
          <a:p>
            <a:pPr marL="0" lvl="0" indent="0" eaLnBrk="1" hangingPunct="1">
              <a:spcBef>
                <a:spcPts val="0"/>
              </a:spcBef>
              <a:buNone/>
              <a:defRPr/>
            </a:pPr>
            <a:r>
              <a:rPr lang="ru-RU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•наличие выделения пузырьков газа;</a:t>
            </a:r>
          </a:p>
          <a:p>
            <a:pPr marL="0" lvl="0" indent="0" eaLnBrk="1" hangingPunct="1">
              <a:spcBef>
                <a:spcPts val="0"/>
              </a:spcBef>
              <a:buNone/>
              <a:defRPr/>
            </a:pP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•уровень и цвет шлака.</a:t>
            </a:r>
          </a:p>
          <a:p>
            <a:pPr marL="0" lvl="0" indent="0" eaLnBrk="1" hangingPunct="1">
              <a:spcBef>
                <a:spcPts val="0"/>
              </a:spcBef>
              <a:buNone/>
              <a:defRPr/>
            </a:pP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1. Напряжение </a:t>
            </a: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АБО </a:t>
            </a: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и плотность электролита в пределах нормы и слабо изменяются в течение 6 мес., проверку проводят 1 раз в 3 мес.</a:t>
            </a:r>
          </a:p>
          <a:p>
            <a:pPr marL="0" lvl="0" indent="0" eaLnBrk="1" hangingPunct="1">
              <a:spcBef>
                <a:spcPts val="0"/>
              </a:spcBef>
              <a:buNone/>
              <a:defRPr/>
            </a:pP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2. При осмотре дефекты и могут быть устранены по разрешению оперативного персонала. </a:t>
            </a:r>
          </a:p>
          <a:p>
            <a:pPr marL="0" lvl="0" indent="0" eaLnBrk="1" hangingPunct="1">
              <a:spcBef>
                <a:spcPts val="0"/>
              </a:spcBef>
              <a:buNone/>
              <a:defRPr/>
            </a:pP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6205973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0" lvl="0" indent="0" algn="ctr" eaLnBrk="1" hangingPunct="1">
              <a:spcBef>
                <a:spcPts val="0"/>
              </a:spcBef>
              <a:buNone/>
              <a:defRPr/>
            </a:pPr>
            <a:r>
              <a:rPr lang="ru-RU" sz="36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НАГРУЗОЧНАЯ ВИЛКА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616648"/>
            <a:ext cx="7086599" cy="6088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118075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4000" b="1" dirty="0">
                <a:latin typeface="Times New Roman" pitchFamily="18" charset="0"/>
              </a:rPr>
              <a:t>			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4000" b="1" dirty="0">
                <a:latin typeface="Times New Roman" pitchFamily="18" charset="0"/>
              </a:rPr>
              <a:t>	</a:t>
            </a:r>
            <a:r>
              <a:rPr lang="ru-RU" sz="4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Учебные цели</a:t>
            </a:r>
          </a:p>
          <a:p>
            <a:pPr marL="108000" lvl="0" indent="0" eaLnBrk="1" hangingPunct="1">
              <a:spcBef>
                <a:spcPts val="600"/>
              </a:spcBef>
              <a:buNone/>
              <a:defRPr/>
            </a:pP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108000" lvl="0" indent="0" eaLnBrk="1" hangingPunct="1">
              <a:spcBef>
                <a:spcPts val="600"/>
              </a:spcBef>
              <a:buNone/>
              <a:defRPr/>
            </a:pPr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1. Знать эксплуатационные свойства 	АБ.</a:t>
            </a:r>
          </a:p>
          <a:p>
            <a:pPr marL="108000" lvl="0" indent="0" eaLnBrk="1" hangingPunct="1">
              <a:spcBef>
                <a:spcPts val="600"/>
              </a:spcBef>
              <a:buNone/>
              <a:defRPr/>
            </a:pPr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2. Знать порядок ТО.</a:t>
            </a:r>
          </a:p>
          <a:p>
            <a:pPr marL="108000" indent="0" eaLnBrk="1" hangingPunct="1">
              <a:spcBef>
                <a:spcPts val="600"/>
              </a:spcBef>
              <a:buNone/>
              <a:defRPr/>
            </a:pP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108000" indent="0" eaLnBrk="1" hangingPunct="1">
              <a:spcBef>
                <a:spcPts val="600"/>
              </a:spcBef>
              <a:buNone/>
              <a:defRPr/>
            </a:pPr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3. Знать основы текущего ремонта 	АБ.</a:t>
            </a:r>
          </a:p>
          <a:p>
            <a:pPr marL="108000" lvl="0" indent="0" eaLnBrk="1" hangingPunct="1">
              <a:spcBef>
                <a:spcPts val="600"/>
              </a:spcBef>
              <a:buNone/>
              <a:defRPr/>
            </a:pP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108000" lvl="0" indent="0" eaLnBrk="1" hangingPunct="1">
              <a:spcBef>
                <a:spcPts val="600"/>
              </a:spcBef>
              <a:buNone/>
              <a:defRPr/>
            </a:pP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0" lvl="0" indent="0" eaLnBrk="1" hangingPunct="1">
              <a:spcBef>
                <a:spcPts val="0"/>
              </a:spcBef>
              <a:buNone/>
              <a:defRPr/>
            </a:pP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Осмотры </a:t>
            </a: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АБЗ </a:t>
            </a: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зависят от срока их эксплуатации. </a:t>
            </a:r>
          </a:p>
          <a:p>
            <a:pPr marL="0" lvl="0" indent="0" eaLnBrk="1" hangingPunct="1">
              <a:spcBef>
                <a:spcPts val="0"/>
              </a:spcBef>
              <a:buNone/>
              <a:defRPr/>
            </a:pPr>
            <a:r>
              <a:rPr lang="ru-RU" sz="36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1 этап (до 3-х суток). Если напряжение подзаряда АБз в заданных пределах. </a:t>
            </a:r>
          </a:p>
          <a:p>
            <a:pPr marL="0" lvl="0" indent="0" eaLnBrk="1" hangingPunct="1">
              <a:spcBef>
                <a:spcPts val="0"/>
              </a:spcBef>
              <a:buNone/>
              <a:defRPr/>
            </a:pP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Температуру на контрольных элементах термометрами на стенах баков не менее 30 мин с закрытыми дверями шкафов. </a:t>
            </a:r>
          </a:p>
          <a:p>
            <a:pPr marL="0" lvl="0" indent="0" eaLnBrk="1" hangingPunct="1">
              <a:spcBef>
                <a:spcPts val="0"/>
              </a:spcBef>
              <a:buNone/>
              <a:defRPr/>
            </a:pPr>
            <a:endParaRPr lang="ru-RU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0" lvl="0" indent="0" eaLnBrk="1" hangingPunct="1">
              <a:spcBef>
                <a:spcPts val="0"/>
              </a:spcBef>
              <a:buNone/>
              <a:defRPr/>
            </a:pPr>
            <a:r>
              <a:rPr lang="ru-RU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2 этап. Осмотр и запись результатов измерения напряжения всех элементов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общего напряжения АБз и температуры. </a:t>
            </a:r>
          </a:p>
        </p:txBody>
      </p:sp>
    </p:spTree>
    <p:extLst>
      <p:ext uri="{BB962C8B-B14F-4D97-AF65-F5344CB8AC3E}">
        <p14:creationId xmlns:p14="http://schemas.microsoft.com/office/powerpoint/2010/main" val="3644675627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0" lvl="0" indent="0" eaLnBrk="1" hangingPunct="1">
              <a:spcBef>
                <a:spcPts val="0"/>
              </a:spcBef>
              <a:buNone/>
              <a:defRPr/>
            </a:pPr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3 этап. Осмотры по графику 1 раз 1, 3, 6 и 12 месяцев по инструкции завода.</a:t>
            </a:r>
          </a:p>
          <a:p>
            <a:pPr marL="0" lvl="0" indent="0" eaLnBrk="1" hangingPunct="1">
              <a:spcBef>
                <a:spcPts val="0"/>
              </a:spcBef>
              <a:buNone/>
              <a:defRPr/>
            </a:pPr>
            <a:endParaRPr lang="ru-RU" sz="4000" b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0" lvl="0" indent="0" eaLnBrk="1" hangingPunct="1">
              <a:spcBef>
                <a:spcPts val="0"/>
              </a:spcBef>
              <a:buNone/>
              <a:defRPr/>
            </a:pPr>
            <a:r>
              <a:rPr lang="ru-RU" sz="40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4 этап. Инспекторские осмотры </a:t>
            </a:r>
            <a:r>
              <a:rPr lang="ru-RU" sz="4000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АБЗ </a:t>
            </a:r>
            <a:r>
              <a:rPr lang="ru-RU" sz="40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двумя работниками не реже 1 раза в год, </a:t>
            </a: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а также после монтажа и заливки электролита.</a:t>
            </a:r>
          </a:p>
          <a:p>
            <a:pPr marL="0" lvl="0" indent="0" eaLnBrk="1" hangingPunct="1">
              <a:spcBef>
                <a:spcPts val="0"/>
              </a:spcBef>
              <a:buNone/>
              <a:defRPr/>
            </a:pPr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Инспекторский осмотр </a:t>
            </a: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АБО: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0" lvl="0" indent="0" eaLnBrk="1" hangingPunct="1">
              <a:spcBef>
                <a:spcPts val="0"/>
              </a:spcBef>
              <a:buNone/>
              <a:defRPr/>
            </a:pP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•напряжение, температура электролита в контрольных АБ;</a:t>
            </a:r>
          </a:p>
          <a:p>
            <a:pPr marL="0" lvl="0" indent="0" eaLnBrk="1" hangingPunct="1">
              <a:spcBef>
                <a:spcPts val="0"/>
              </a:spcBef>
              <a:buNone/>
              <a:defRPr/>
            </a:pP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7623198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0" lvl="0" indent="0" eaLnBrk="1" hangingPunct="1">
              <a:spcBef>
                <a:spcPts val="0"/>
              </a:spcBef>
              <a:buNone/>
              <a:defRPr/>
            </a:pPr>
            <a:r>
              <a:rPr lang="ru-R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•отсутствие дефектов, приводящих к КЗ;</a:t>
            </a:r>
          </a:p>
          <a:p>
            <a:pPr marL="0" lvl="0" indent="0" eaLnBrk="1" hangingPunct="1">
              <a:spcBef>
                <a:spcPts val="0"/>
              </a:spcBef>
              <a:buNone/>
              <a:defRPr/>
            </a:pP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•состояние электродов;</a:t>
            </a:r>
          </a:p>
          <a:p>
            <a:pPr marL="0" lvl="0" indent="0" eaLnBrk="1" hangingPunct="1">
              <a:spcBef>
                <a:spcPts val="0"/>
              </a:spcBef>
              <a:buNone/>
              <a:defRPr/>
            </a:pPr>
            <a:r>
              <a:rPr lang="ru-RU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•сопротивление изоляции;</a:t>
            </a:r>
          </a:p>
          <a:p>
            <a:pPr marL="0" lvl="0" indent="0" eaLnBrk="1" hangingPunct="1">
              <a:spcBef>
                <a:spcPts val="0"/>
              </a:spcBef>
              <a:buNone/>
              <a:defRPr/>
            </a:pPr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•содержание записей в аккумуляторном журнале, правильность его заполнения.</a:t>
            </a:r>
          </a:p>
          <a:p>
            <a:pPr marL="0" lvl="0" indent="0" eaLnBrk="1" hangingPunct="1">
              <a:spcBef>
                <a:spcPts val="0"/>
              </a:spcBef>
              <a:buNone/>
              <a:defRPr/>
            </a:pPr>
            <a:endParaRPr lang="ru-RU" sz="4000" b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0" lvl="0" indent="0" eaLnBrk="1" hangingPunct="1">
              <a:spcBef>
                <a:spcPts val="0"/>
              </a:spcBef>
              <a:buNone/>
              <a:defRPr/>
            </a:pPr>
            <a:r>
              <a:rPr lang="ru-RU" sz="40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При обнаружении дефектов - сроки и порядок их устранения.</a:t>
            </a:r>
          </a:p>
        </p:txBody>
      </p:sp>
    </p:spTree>
    <p:extLst>
      <p:ext uri="{BB962C8B-B14F-4D97-AF65-F5344CB8AC3E}">
        <p14:creationId xmlns:p14="http://schemas.microsoft.com/office/powerpoint/2010/main" val="2474382391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0" lvl="0" indent="0" algn="ctr" eaLnBrk="1" hangingPunct="1">
              <a:spcBef>
                <a:spcPts val="0"/>
              </a:spcBef>
              <a:buNone/>
              <a:defRPr/>
            </a:pP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ДИАГНОСТИЧЕСКИЙ КОМПЛЕКС </a:t>
            </a: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АБЗ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85800"/>
            <a:ext cx="914400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287660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3. Текущий ремонт АБ.</a:t>
            </a:r>
          </a:p>
          <a:p>
            <a:pPr marL="0" indent="0" eaLnBrk="1" hangingPunct="1">
              <a:spcBef>
                <a:spcPts val="0"/>
              </a:spcBef>
              <a:buNone/>
              <a:defRPr/>
            </a:pPr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ru-RU" sz="40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Текущий ремонт </a:t>
            </a:r>
            <a:r>
              <a:rPr lang="ru-RU" sz="4000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АБО </a:t>
            </a:r>
            <a:r>
              <a:rPr lang="ru-RU" sz="40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замена: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вышедших из строя элементов;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ru-RU" sz="40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моноблоков батареи;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негодных участков сети;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ru-R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подкраску шинных токопроводов;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подкраску и ремонт изолирующих частей.</a:t>
            </a:r>
          </a:p>
          <a:p>
            <a:pPr marL="0" indent="0" eaLnBrk="1" hangingPunct="1">
              <a:spcBef>
                <a:spcPts val="0"/>
              </a:spcBef>
              <a:buNone/>
              <a:defRPr/>
            </a:pPr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Стационарные свинцово-кислотные АБо не ремонтнопригодны.</a:t>
            </a:r>
          </a:p>
        </p:txBody>
      </p:sp>
    </p:spTree>
    <p:extLst>
      <p:ext uri="{BB962C8B-B14F-4D97-AF65-F5344CB8AC3E}">
        <p14:creationId xmlns:p14="http://schemas.microsoft.com/office/powerpoint/2010/main" val="2210913901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0" lvl="0" indent="0" eaLnBrk="1" hangingPunct="1">
              <a:spcBef>
                <a:spcPts val="0"/>
              </a:spcBef>
              <a:buNone/>
              <a:defRPr/>
            </a:pPr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Причины замены </a:t>
            </a: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АБО </a:t>
            </a:r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и </a:t>
            </a: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АБЗ: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0" lvl="0" indent="0" eaLnBrk="1" hangingPunct="1">
              <a:spcBef>
                <a:spcPts val="0"/>
              </a:spcBef>
              <a:buNone/>
              <a:defRPr/>
            </a:pP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0" lvl="0" indent="0" eaLnBrk="1" hangingPunct="1">
              <a:spcBef>
                <a:spcPts val="0"/>
              </a:spcBef>
              <a:buNone/>
              <a:defRPr/>
            </a:pP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•нарушение целостности баков;</a:t>
            </a:r>
          </a:p>
          <a:p>
            <a:pPr marL="0" lvl="0" indent="0" eaLnBrk="1" hangingPunct="1">
              <a:spcBef>
                <a:spcPts val="0"/>
              </a:spcBef>
              <a:buNone/>
              <a:defRPr/>
            </a:pPr>
            <a:r>
              <a:rPr lang="ru-RU" sz="40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•снижение емкости ниже 0,8 С10 до истечения срока службы;</a:t>
            </a:r>
          </a:p>
          <a:p>
            <a:pPr marL="0" lvl="0" indent="0" eaLnBrk="1" hangingPunct="1">
              <a:spcBef>
                <a:spcPts val="0"/>
              </a:spcBef>
              <a:buNone/>
              <a:defRPr/>
            </a:pP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•наличие следов утечки электролита через стык бака с крышкой у 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АБО и места </a:t>
            </a: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крепления выводов и предохранительных клапанов у 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АБЗ;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0" lvl="0" indent="0" eaLnBrk="1" hangingPunct="1">
              <a:spcBef>
                <a:spcPts val="0"/>
              </a:spcBef>
              <a:buNone/>
              <a:defRPr/>
            </a:pPr>
            <a:r>
              <a:rPr lang="ru-RU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•вздутие стенок баков у </a:t>
            </a:r>
            <a:r>
              <a:rPr lang="ru-RU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АБЗ;</a:t>
            </a:r>
            <a:endParaRPr lang="ru-RU" sz="4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0445093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0" lvl="0" indent="0" eaLnBrk="1" hangingPunct="1">
              <a:spcBef>
                <a:spcPts val="0"/>
              </a:spcBef>
              <a:buNone/>
              <a:defRPr/>
            </a:pPr>
            <a:r>
              <a:rPr lang="ru-R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•повышенное напряжение на элементе или моноблоке, превышающее 2,45 В на один элемент, </a:t>
            </a: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при установившемся режиме подзаряда батареи 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АБЗ </a:t>
            </a: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без уменьшения.</a:t>
            </a:r>
          </a:p>
          <a:p>
            <a:pPr marL="0" lvl="0" indent="0" eaLnBrk="1" hangingPunct="1">
              <a:spcBef>
                <a:spcPts val="0"/>
              </a:spcBef>
              <a:buNone/>
              <a:defRPr/>
            </a:pP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0" lvl="0" indent="0" eaLnBrk="1" hangingPunct="1">
              <a:spcBef>
                <a:spcPts val="0"/>
              </a:spcBef>
              <a:buNone/>
              <a:defRPr/>
            </a:pP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АБЗ </a:t>
            </a: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необходимо выдержать на подзаряде в течение 6 суток. </a:t>
            </a:r>
          </a:p>
          <a:p>
            <a:pPr marL="0" lvl="0" indent="0" eaLnBrk="1" hangingPunct="1">
              <a:spcBef>
                <a:spcPts val="0"/>
              </a:spcBef>
              <a:buNone/>
              <a:defRPr/>
            </a:pPr>
            <a:r>
              <a:rPr lang="ru-RU" sz="40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Снятые с подзаряда </a:t>
            </a:r>
            <a:r>
              <a:rPr lang="ru-RU" sz="4000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АБЗ </a:t>
            </a:r>
            <a:r>
              <a:rPr lang="ru-RU" sz="40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устанавливают в течение времени, не превышающего 48 ч.</a:t>
            </a:r>
          </a:p>
        </p:txBody>
      </p:sp>
    </p:spTree>
    <p:extLst>
      <p:ext uri="{BB962C8B-B14F-4D97-AF65-F5344CB8AC3E}">
        <p14:creationId xmlns:p14="http://schemas.microsoft.com/office/powerpoint/2010/main" val="1644012397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0" lvl="0" indent="0" eaLnBrk="1" hangingPunct="1">
              <a:spcBef>
                <a:spcPts val="0"/>
              </a:spcBef>
              <a:buNone/>
              <a:defRPr/>
            </a:pPr>
            <a:r>
              <a:rPr lang="ru-RU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Выводы. Преимущества АБЗ:</a:t>
            </a:r>
            <a:endParaRPr lang="ru-RU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0" lvl="0" indent="0" eaLnBrk="1" hangingPunct="1">
              <a:spcBef>
                <a:spcPts val="0"/>
              </a:spcBef>
              <a:buNone/>
              <a:defRPr/>
            </a:pPr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•материалы с малыми примесями;</a:t>
            </a:r>
          </a:p>
          <a:p>
            <a:pPr marL="0" lvl="0" indent="0" eaLnBrk="1" hangingPunct="1">
              <a:spcBef>
                <a:spcPts val="0"/>
              </a:spcBef>
              <a:buNone/>
              <a:defRPr/>
            </a:pPr>
            <a:r>
              <a:rPr lang="ru-RU" sz="44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•малосурьмянные сплавы;</a:t>
            </a:r>
          </a:p>
          <a:p>
            <a:pPr marL="0" lvl="0" indent="0" eaLnBrk="1" hangingPunct="1">
              <a:spcBef>
                <a:spcPts val="0"/>
              </a:spcBef>
              <a:buNone/>
              <a:defRPr/>
            </a:pPr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•</a:t>
            </a:r>
            <a:r>
              <a:rPr lang="ru-R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абсорбирование электролита </a:t>
            </a:r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путем микропористой сепарации или загущением для прохода кислорода;</a:t>
            </a:r>
          </a:p>
          <a:p>
            <a:pPr marL="0" lvl="0" indent="0" eaLnBrk="1" hangingPunct="1">
              <a:spcBef>
                <a:spcPts val="0"/>
              </a:spcBef>
              <a:buNone/>
              <a:defRPr/>
            </a:pPr>
            <a:r>
              <a:rPr lang="ru-RU" sz="4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•применение клапанов;</a:t>
            </a:r>
          </a:p>
          <a:p>
            <a:pPr marL="0" lvl="0" indent="0" eaLnBrk="1" hangingPunct="1">
              <a:spcBef>
                <a:spcPts val="0"/>
              </a:spcBef>
              <a:buNone/>
              <a:defRPr/>
            </a:pPr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•</a:t>
            </a:r>
            <a:r>
              <a:rPr lang="ru-R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режим заряда </a:t>
            </a:r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без повышенного </a:t>
            </a:r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газообразования.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3483286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533400" indent="-533400" algn="ctr" eaLnBrk="1" hangingPunct="1">
              <a:buFont typeface="Wingdings" pitchFamily="2" charset="2"/>
              <a:buNone/>
              <a:defRPr/>
            </a:pPr>
            <a:r>
              <a:rPr lang="ru-R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Учебные вопросы</a:t>
            </a:r>
          </a:p>
          <a:p>
            <a:pPr marL="533400" indent="-533400" eaLnBrk="1" hangingPunct="1">
              <a:buFont typeface="Wingdings" pitchFamily="2" charset="2"/>
              <a:buNone/>
              <a:defRPr/>
            </a:pPr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		</a:t>
            </a:r>
          </a:p>
          <a:p>
            <a:pPr marL="533400" indent="-533400" eaLnBrk="1" hangingPunct="1">
              <a:buFont typeface="Wingdings" pitchFamily="2" charset="2"/>
              <a:buNone/>
              <a:defRPr/>
            </a:pPr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		</a:t>
            </a:r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Введение</a:t>
            </a:r>
          </a:p>
          <a:p>
            <a:pPr marL="108000" lvl="0" indent="0" eaLnBrk="1" hangingPunct="1">
              <a:spcBef>
                <a:spcPts val="600"/>
              </a:spcBef>
              <a:buNone/>
              <a:defRPr/>
            </a:pPr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1. Эксплуатационные свойства аккумуляторных батарей (АБ).</a:t>
            </a:r>
          </a:p>
          <a:p>
            <a:pPr marL="108000" lvl="0" indent="0" eaLnBrk="1" hangingPunct="1">
              <a:spcBef>
                <a:spcPts val="600"/>
              </a:spcBef>
              <a:buNone/>
              <a:defRPr/>
            </a:pPr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2. Техническое обслуживание АБ.</a:t>
            </a:r>
          </a:p>
          <a:p>
            <a:pPr marL="108000" lvl="0" indent="0" eaLnBrk="1" hangingPunct="1">
              <a:spcBef>
                <a:spcPts val="600"/>
              </a:spcBef>
              <a:buNone/>
              <a:defRPr/>
            </a:pPr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3. Текущий ремонт АБ.</a:t>
            </a:r>
          </a:p>
          <a:p>
            <a:pPr marL="0" indent="0" eaLnBrk="1" hangingPunct="1">
              <a:buNone/>
              <a:defRPr/>
            </a:pPr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	Заключение</a:t>
            </a:r>
          </a:p>
          <a:p>
            <a:pPr marL="533400" indent="-533400" eaLnBrk="1" hangingPunct="1">
              <a:buFontTx/>
              <a:buNone/>
              <a:defRPr/>
            </a:pPr>
            <a:endParaRPr lang="ru-RU" b="1" dirty="0">
              <a:latin typeface="Times New Roman" pitchFamily="18" charset="0"/>
            </a:endParaRPr>
          </a:p>
          <a:p>
            <a:pPr marL="533400" indent="-533400" eaLnBrk="1" hangingPunct="1">
              <a:buFont typeface="Wingdings" pitchFamily="2" charset="2"/>
              <a:buNone/>
              <a:defRPr/>
            </a:pPr>
            <a:r>
              <a:rPr lang="ru-RU" b="1" dirty="0">
                <a:latin typeface="Times New Roman" pitchFamily="18" charset="0"/>
              </a:rPr>
              <a:t>	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533400" indent="-533400" eaLnBrk="1" hangingPunct="1">
              <a:buFont typeface="Wingdings" pitchFamily="2" charset="2"/>
              <a:buNone/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	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Список рекомендуемой литературы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ru-RU" b="1" dirty="0">
                <a:latin typeface="Times New Roman" pitchFamily="18" charset="0"/>
              </a:rPr>
              <a:t>	Основная литература </a:t>
            </a:r>
          </a:p>
          <a:p>
            <a:pPr marL="514350" indent="-514350" eaLnBrk="1" hangingPunct="1">
              <a:buAutoNum type="arabicPeriod"/>
              <a:defRPr/>
            </a:pPr>
            <a:r>
              <a:rPr lang="ru-RU" b="1" dirty="0">
                <a:latin typeface="Times New Roman" pitchFamily="18" charset="0"/>
              </a:rPr>
              <a:t>Эксплуатация систем электроснабжения		 / В. Я. Хорольский,  М. А. Таранов: СтГАУ. 	– Ставрополь: АГРУС, 2013. – 256с.</a:t>
            </a:r>
          </a:p>
          <a:p>
            <a:pPr marL="0" indent="0" eaLnBrk="1" hangingPunct="1">
              <a:buNone/>
              <a:defRPr/>
            </a:pPr>
            <a:r>
              <a:rPr lang="ru-RU" b="1" dirty="0">
                <a:latin typeface="Times New Roman" pitchFamily="18" charset="0"/>
              </a:rPr>
              <a:t>2. Таранов М. А. Эксплуатация систем    	электроснабжения / М. А. Таранов, В. Я. 	Хорольский,– Ростов-на-Дону: «Терра», 	2010. – 320с.</a:t>
            </a:r>
          </a:p>
          <a:p>
            <a:pPr marL="0" indent="0" eaLnBrk="1" hangingPunct="1">
              <a:buNone/>
              <a:defRPr/>
            </a:pPr>
            <a:r>
              <a:rPr lang="ru-RU" b="1" dirty="0">
                <a:latin typeface="Times New Roman" pitchFamily="18" charset="0"/>
              </a:rPr>
              <a:t>3. Электробезопасность эксплуатации сельских 	электроустановок / М. А. Таранов, В. Я. 	Хорольский, Е. Е. Привалов. </a:t>
            </a:r>
          </a:p>
          <a:p>
            <a:pPr marL="0" indent="0" eaLnBrk="1" hangingPunct="1">
              <a:buNone/>
              <a:defRPr/>
            </a:pPr>
            <a:r>
              <a:rPr lang="ru-RU" b="1" dirty="0">
                <a:latin typeface="Times New Roman" pitchFamily="18" charset="0"/>
              </a:rPr>
              <a:t>	– М.: ФОРУМ: ИНФРА-М. 2014. – 96с. 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ru-RU" b="1" dirty="0">
              <a:latin typeface="Times New Roman" pitchFamily="18" charset="0"/>
            </a:endParaRPr>
          </a:p>
          <a:p>
            <a:pPr marL="0" indent="0" eaLnBrk="1" hangingPunct="1">
              <a:buNone/>
              <a:defRPr/>
            </a:pPr>
            <a:endParaRPr lang="ru-RU" b="1" dirty="0">
              <a:latin typeface="Times New Roman" pitchFamily="18" charset="0"/>
            </a:endParaRPr>
          </a:p>
          <a:p>
            <a:pPr marL="533400" indent="-533400" eaLnBrk="1" hangingPunct="1">
              <a:buFont typeface="Wingdings" pitchFamily="2" charset="2"/>
              <a:buNone/>
              <a:defRPr/>
            </a:pPr>
            <a:endParaRPr lang="ru-RU" b="1" dirty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108000" indent="0" eaLnBrk="1" hangingPunct="1">
              <a:spcBef>
                <a:spcPts val="600"/>
              </a:spcBef>
              <a:buNone/>
              <a:defRPr/>
            </a:pPr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1. Эксплуатационные свойства АБ.</a:t>
            </a:r>
          </a:p>
          <a:p>
            <a:pPr marL="108000" lvl="0" indent="0" eaLnBrk="1" hangingPunct="1">
              <a:spcBef>
                <a:spcPts val="600"/>
              </a:spcBef>
              <a:buNone/>
              <a:defRPr/>
            </a:pPr>
            <a:r>
              <a:rPr lang="ru-RU" sz="4000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АБ </a:t>
            </a:r>
            <a:r>
              <a:rPr lang="ru-RU" sz="40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СЭС </a:t>
            </a:r>
            <a:r>
              <a:rPr lang="ru-RU" sz="4000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предназначены 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для</a:t>
            </a: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:</a:t>
            </a:r>
          </a:p>
          <a:p>
            <a:pPr marL="0" indent="0" eaLnBrk="1" hangingPunct="1">
              <a:spcBef>
                <a:spcPts val="0"/>
              </a:spcBef>
              <a:defRPr/>
            </a:pPr>
            <a:r>
              <a:rPr lang="ru-RU" sz="40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питания УРЗиА </a:t>
            </a:r>
            <a:r>
              <a:rPr lang="ru-RU" sz="4000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и </a:t>
            </a:r>
            <a:r>
              <a:rPr lang="ru-RU" sz="40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приборов;</a:t>
            </a:r>
          </a:p>
          <a:p>
            <a:pPr marL="0" indent="0" eaLnBrk="1" hangingPunct="1">
              <a:spcBef>
                <a:spcPts val="0"/>
              </a:spcBef>
              <a:defRPr/>
            </a:pPr>
            <a:r>
              <a:rPr lang="ru-RU" sz="40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бесперебойного питания </a:t>
            </a:r>
            <a:r>
              <a:rPr lang="ru-RU" sz="4000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ЭП</a:t>
            </a:r>
            <a:r>
              <a:rPr lang="ru-RU" sz="4000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 </a:t>
            </a:r>
            <a:endParaRPr lang="ru-RU" sz="4000" b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108000" lvl="0" indent="0" eaLnBrk="1" hangingPunct="1">
              <a:spcBef>
                <a:spcPts val="600"/>
              </a:spcBef>
              <a:buNone/>
              <a:defRPr/>
            </a:pP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Эксплуатируют АБ </a:t>
            </a:r>
            <a:r>
              <a:rPr lang="ru-R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открытого (</a:t>
            </a: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АБО) </a:t>
            </a:r>
            <a:r>
              <a:rPr lang="ru-R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и закрытого (</a:t>
            </a: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АБЗ) </a:t>
            </a:r>
            <a:r>
              <a:rPr lang="ru-R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исполнения. </a:t>
            </a:r>
          </a:p>
          <a:p>
            <a:pPr marL="108000" lvl="0" indent="0" eaLnBrk="1" hangingPunct="1">
              <a:spcBef>
                <a:spcPts val="600"/>
              </a:spcBef>
              <a:buNone/>
              <a:defRPr/>
            </a:pPr>
            <a:r>
              <a:rPr lang="ru-RU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АБО </a:t>
            </a: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снабжены крышкой с отверстиями для удаления газов, заливки и замера плотности 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электролита. 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114391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0" lvl="0" indent="0" eaLnBrk="1" hangingPunct="1">
              <a:spcBef>
                <a:spcPts val="0"/>
              </a:spcBef>
              <a:buNone/>
              <a:defRPr/>
            </a:pP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073"/>
            <a:ext cx="9067800" cy="6797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149135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0" lvl="0" indent="0" eaLnBrk="1" hangingPunct="1">
              <a:spcBef>
                <a:spcPts val="0"/>
              </a:spcBef>
              <a:buNone/>
              <a:defRPr/>
            </a:pP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АБЗ </a:t>
            </a: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- без доступа газа и жидкости, с устройствами для выделения газов. </a:t>
            </a:r>
          </a:p>
          <a:p>
            <a:pPr marL="0" lvl="0" indent="0" eaLnBrk="1" hangingPunct="1">
              <a:spcBef>
                <a:spcPts val="0"/>
              </a:spcBef>
              <a:buNone/>
              <a:defRPr/>
            </a:pPr>
            <a:endParaRPr lang="ru-RU" sz="4000" b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0" lvl="0" indent="0" eaLnBrk="1" hangingPunct="1">
              <a:spcBef>
                <a:spcPts val="0"/>
              </a:spcBef>
              <a:buNone/>
              <a:defRPr/>
            </a:pPr>
            <a:r>
              <a:rPr lang="ru-RU" sz="4000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АБЗ </a:t>
            </a:r>
            <a:r>
              <a:rPr lang="ru-RU" sz="40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не пропускают газ или жидкость  и работают в герметичном состоянии.</a:t>
            </a:r>
          </a:p>
          <a:p>
            <a:pPr marL="0" lvl="0" indent="0" eaLnBrk="1" hangingPunct="1">
              <a:spcBef>
                <a:spcPts val="0"/>
              </a:spcBef>
              <a:buNone/>
              <a:defRPr/>
            </a:pP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0" lvl="0" indent="0" eaLnBrk="1" hangingPunct="1">
              <a:spcBef>
                <a:spcPts val="0"/>
              </a:spcBef>
              <a:buNone/>
              <a:defRPr/>
            </a:pP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АБЗ </a:t>
            </a: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поставляются в заряженном состоянии, заполненные электролитом и готовые к эксплуатации.</a:t>
            </a:r>
          </a:p>
        </p:txBody>
      </p:sp>
    </p:spTree>
    <p:extLst>
      <p:ext uri="{BB962C8B-B14F-4D97-AF65-F5344CB8AC3E}">
        <p14:creationId xmlns:p14="http://schemas.microsoft.com/office/powerpoint/2010/main" val="3825663901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0" lvl="0" indent="0" eaLnBrk="1" hangingPunct="1">
              <a:spcBef>
                <a:spcPts val="0"/>
              </a:spcBef>
              <a:buNone/>
              <a:defRPr/>
            </a:pP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В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991295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4324</TotalTime>
  <Words>1197</Words>
  <Application>Microsoft Office PowerPoint</Application>
  <PresentationFormat>Экран (4:3)</PresentationFormat>
  <Paragraphs>177</Paragraphs>
  <Slides>37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43" baseType="lpstr">
      <vt:lpstr>Arial</vt:lpstr>
      <vt:lpstr>Calibri</vt:lpstr>
      <vt:lpstr>Symbol</vt:lpstr>
      <vt:lpstr>Times New Roman</vt:lpstr>
      <vt:lpstr>Wingdings</vt:lpstr>
      <vt:lpstr>Тема Office</vt:lpstr>
      <vt:lpstr> 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Строение материалов</dc:title>
  <dc:subject>Тема 1</dc:subject>
  <dc:creator>Привалов Е.Е.</dc:creator>
  <cp:keywords>атом, ион и молекула</cp:keywords>
  <cp:lastModifiedBy>Пользователь</cp:lastModifiedBy>
  <cp:revision>367</cp:revision>
  <cp:lastPrinted>1601-01-01T00:00:00Z</cp:lastPrinted>
  <dcterms:created xsi:type="dcterms:W3CDTF">1601-01-01T00:00:00Z</dcterms:created>
  <dcterms:modified xsi:type="dcterms:W3CDTF">2020-12-09T05:48:57Z</dcterms:modified>
  <cp:category>текст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